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08" r:id="rId4"/>
  </p:sldMasterIdLst>
  <p:notesMasterIdLst>
    <p:notesMasterId r:id="rId10"/>
  </p:notesMasterIdLst>
  <p:handoutMasterIdLst>
    <p:handoutMasterId r:id="rId11"/>
  </p:handoutMasterIdLst>
  <p:sldIdLst>
    <p:sldId id="256" r:id="rId5"/>
    <p:sldId id="270" r:id="rId6"/>
    <p:sldId id="272" r:id="rId7"/>
    <p:sldId id="273" r:id="rId8"/>
    <p:sldId id="26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7"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62FB6-F7BF-48A2-9C32-A79325B2945A}" v="816" dt="2019-12-17T19:23:06.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174" y="-144"/>
      </p:cViewPr>
      <p:guideLst>
        <p:guide pos="3840"/>
        <p:guide orient="horz" pos="2160"/>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79E0BB-D8A5-42EB-A574-BEF6D49CDA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85202B-BAC7-4618-8BD8-A3C33DA409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354B21-FBB8-4904-AFD9-8C1E97317ED7}" type="datetimeFigureOut">
              <a:rPr lang="en-US" smtClean="0"/>
              <a:t>12/17/2019</a:t>
            </a:fld>
            <a:endParaRPr lang="en-US" dirty="0"/>
          </a:p>
        </p:txBody>
      </p:sp>
      <p:sp>
        <p:nvSpPr>
          <p:cNvPr id="4" name="Footer Placeholder 3">
            <a:extLst>
              <a:ext uri="{FF2B5EF4-FFF2-40B4-BE49-F238E27FC236}">
                <a16:creationId xmlns:a16="http://schemas.microsoft.com/office/drawing/2014/main" id="{9CB56C1F-5456-4897-B28A-45934A7C34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CF113E1-06A4-4E8D-A5CC-B4EDA226D4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D7C3C5-1977-4987-851F-5E08B124F403}" type="slidenum">
              <a:rPr lang="en-US" smtClean="0"/>
              <a:t>‹#›</a:t>
            </a:fld>
            <a:endParaRPr lang="en-US" dirty="0"/>
          </a:p>
        </p:txBody>
      </p:sp>
    </p:spTree>
    <p:extLst>
      <p:ext uri="{BB962C8B-B14F-4D97-AF65-F5344CB8AC3E}">
        <p14:creationId xmlns:p14="http://schemas.microsoft.com/office/powerpoint/2010/main" val="1989268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DE4B87-2213-40FB-960A-9E20E59CEB90}" type="datetimeFigureOut">
              <a:rPr lang="en-US" smtClean="0"/>
              <a:t>12/17/2019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813C7-B180-4078-8309-ED6E4C100740}" type="slidenum">
              <a:rPr lang="en-US" smtClean="0"/>
              <a:t>‹#›</a:t>
            </a:fld>
            <a:endParaRPr lang="en-US" dirty="0"/>
          </a:p>
        </p:txBody>
      </p:sp>
    </p:spTree>
    <p:extLst>
      <p:ext uri="{BB962C8B-B14F-4D97-AF65-F5344CB8AC3E}">
        <p14:creationId xmlns:p14="http://schemas.microsoft.com/office/powerpoint/2010/main" val="2241383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5813C7-B180-4078-8309-ED6E4C100740}" type="slidenum">
              <a:rPr lang="en-US" smtClean="0"/>
              <a:t>1</a:t>
            </a:fld>
            <a:endParaRPr lang="en-US" dirty="0"/>
          </a:p>
        </p:txBody>
      </p:sp>
    </p:spTree>
    <p:extLst>
      <p:ext uri="{BB962C8B-B14F-4D97-AF65-F5344CB8AC3E}">
        <p14:creationId xmlns:p14="http://schemas.microsoft.com/office/powerpoint/2010/main" val="10901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5813C7-B180-4078-8309-ED6E4C100740}" type="slidenum">
              <a:rPr lang="en-US" smtClean="0"/>
              <a:t>2</a:t>
            </a:fld>
            <a:endParaRPr lang="en-US" dirty="0"/>
          </a:p>
        </p:txBody>
      </p:sp>
    </p:spTree>
    <p:extLst>
      <p:ext uri="{BB962C8B-B14F-4D97-AF65-F5344CB8AC3E}">
        <p14:creationId xmlns:p14="http://schemas.microsoft.com/office/powerpoint/2010/main" val="2196475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5813C7-B180-4078-8309-ED6E4C100740}" type="slidenum">
              <a:rPr lang="en-US" smtClean="0"/>
              <a:t>5</a:t>
            </a:fld>
            <a:endParaRPr lang="en-US" dirty="0"/>
          </a:p>
        </p:txBody>
      </p:sp>
    </p:spTree>
    <p:extLst>
      <p:ext uri="{BB962C8B-B14F-4D97-AF65-F5344CB8AC3E}">
        <p14:creationId xmlns:p14="http://schemas.microsoft.com/office/powerpoint/2010/main" val="3262605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4700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6758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39977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26649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59411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158908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3101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1563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12/17/2019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9398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03754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60775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12/17/2019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03532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descr="image of empty picture frames on a wall">
            <a:extLst>
              <a:ext uri="{FF2B5EF4-FFF2-40B4-BE49-F238E27FC236}">
                <a16:creationId xmlns:a16="http://schemas.microsoft.com/office/drawing/2014/main" id="{74B1416E-E144-4B0E-9CB1-2137FB57B75D}"/>
              </a:ext>
            </a:extLst>
          </p:cNvPr>
          <p:cNvPicPr>
            <a:picLocks noChangeAspect="1"/>
          </p:cNvPicPr>
          <p:nvPr/>
        </p:nvPicPr>
        <p:blipFill rotWithShape="1">
          <a:blip r:embed="rId3"/>
          <a:srcRect l="787" t="9815" r="8304" b="13286"/>
          <a:stretch/>
        </p:blipFill>
        <p:spPr>
          <a:xfrm>
            <a:off x="2" y="10"/>
            <a:ext cx="12191695" cy="6857990"/>
          </a:xfrm>
          <a:prstGeom prst="rect">
            <a:avLst/>
          </a:prstGeom>
        </p:spPr>
      </p:pic>
      <p:sp>
        <p:nvSpPr>
          <p:cNvPr id="34" name="Rectangle 33">
            <a:extLst>
              <a:ext uri="{FF2B5EF4-FFF2-40B4-BE49-F238E27FC236}">
                <a16:creationId xmlns:a16="http://schemas.microsoft.com/office/drawing/2014/main" id="{A4092ECB-D375-4A85-AD6E-85644D2A9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7" y="3064931"/>
            <a:ext cx="8293042"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BDDBEB-2A0E-4470-BE29-A528A3A60875}"/>
              </a:ext>
            </a:extLst>
          </p:cNvPr>
          <p:cNvSpPr>
            <a:spLocks noGrp="1"/>
          </p:cNvSpPr>
          <p:nvPr>
            <p:ph type="ctrTitle"/>
          </p:nvPr>
        </p:nvSpPr>
        <p:spPr>
          <a:xfrm>
            <a:off x="1196351" y="3236470"/>
            <a:ext cx="6829044" cy="1252601"/>
          </a:xfrm>
        </p:spPr>
        <p:txBody>
          <a:bodyPr>
            <a:normAutofit/>
          </a:bodyPr>
          <a:lstStyle/>
          <a:p>
            <a:r>
              <a:rPr lang="en-US" sz="4100">
                <a:solidFill>
                  <a:srgbClr val="FFFFFE"/>
                </a:solidFill>
              </a:rPr>
              <a:t>MacroEconomics</a:t>
            </a:r>
            <a:endParaRPr lang="en-US" dirty="0" err="1"/>
          </a:p>
        </p:txBody>
      </p:sp>
      <p:sp>
        <p:nvSpPr>
          <p:cNvPr id="3" name="Subtitle 2">
            <a:extLst>
              <a:ext uri="{FF2B5EF4-FFF2-40B4-BE49-F238E27FC236}">
                <a16:creationId xmlns:a16="http://schemas.microsoft.com/office/drawing/2014/main" id="{1D090625-51CE-4ECB-81A4-C4905F3FBFE9}"/>
              </a:ext>
            </a:extLst>
          </p:cNvPr>
          <p:cNvSpPr>
            <a:spLocks noGrp="1"/>
          </p:cNvSpPr>
          <p:nvPr>
            <p:ph type="subTitle" idx="1"/>
          </p:nvPr>
        </p:nvSpPr>
        <p:spPr>
          <a:xfrm>
            <a:off x="1196350" y="4784894"/>
            <a:ext cx="6829043" cy="716529"/>
          </a:xfrm>
        </p:spPr>
        <p:txBody>
          <a:bodyPr vert="horz" lIns="91440" tIns="91440" rIns="91440" bIns="91440" rtlCol="0" anchor="t">
            <a:normAutofit/>
          </a:bodyPr>
          <a:lstStyle/>
          <a:p>
            <a:pPr algn="r"/>
            <a:r>
              <a:rPr lang="en-US" sz="1600" dirty="0">
                <a:solidFill>
                  <a:schemeClr val="bg2"/>
                </a:solidFill>
              </a:rPr>
              <a:t>By Luca Preda</a:t>
            </a:r>
            <a:endParaRPr lang="en-US" dirty="0"/>
          </a:p>
        </p:txBody>
      </p:sp>
      <p:cxnSp>
        <p:nvCxnSpPr>
          <p:cNvPr id="36" name="Straight Connector 35">
            <a:extLst>
              <a:ext uri="{FF2B5EF4-FFF2-40B4-BE49-F238E27FC236}">
                <a16:creationId xmlns:a16="http://schemas.microsoft.com/office/drawing/2014/main" id="{B6C1711D-6DAC-4FE1-B7B6-AC8A81B84C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0525" y="4666480"/>
            <a:ext cx="68290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101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6" name="Picture 9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1562"/>
          <a:stretch/>
        </p:blipFill>
        <p:spPr bwMode="black">
          <a:xfrm>
            <a:off x="0" y="6126480"/>
            <a:ext cx="12192000" cy="742950"/>
          </a:xfrm>
          <a:prstGeom prst="rect">
            <a:avLst/>
          </a:prstGeom>
        </p:spPr>
      </p:pic>
      <p:cxnSp>
        <p:nvCxnSpPr>
          <p:cNvPr id="98" name="Straight Connector 9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Picture Placeholder 5" descr="abstract art print">
            <a:extLst>
              <a:ext uri="{FF2B5EF4-FFF2-40B4-BE49-F238E27FC236}">
                <a16:creationId xmlns:a16="http://schemas.microsoft.com/office/drawing/2014/main" id="{65EB9C0E-82E1-4B5B-A48D-C50A96A0164A}"/>
              </a:ext>
            </a:extLst>
          </p:cNvPr>
          <p:cNvPicPr>
            <a:picLocks noGrp="1" noChangeAspect="1"/>
          </p:cNvPicPr>
          <p:nvPr>
            <p:ph type="pic" idx="1"/>
          </p:nvPr>
        </p:nvPicPr>
        <p:blipFill rotWithShape="1">
          <a:blip r:embed="rId4"/>
          <a:srcRect t="2510" r="9090" b="46353"/>
          <a:stretch/>
        </p:blipFill>
        <p:spPr>
          <a:xfrm>
            <a:off x="305" y="10"/>
            <a:ext cx="12191695" cy="6857990"/>
          </a:xfrm>
          <a:prstGeom prst="rect">
            <a:avLst/>
          </a:prstGeom>
        </p:spPr>
      </p:pic>
      <p:sp>
        <p:nvSpPr>
          <p:cNvPr id="102" name="Rectangle 101">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3" name="Title 1">
            <a:extLst>
              <a:ext uri="{FF2B5EF4-FFF2-40B4-BE49-F238E27FC236}">
                <a16:creationId xmlns:a16="http://schemas.microsoft.com/office/drawing/2014/main" id="{69F1744A-CA11-44DA-AE09-C24B436C1B4F}"/>
              </a:ext>
            </a:extLst>
          </p:cNvPr>
          <p:cNvSpPr>
            <a:spLocks noGrp="1"/>
          </p:cNvSpPr>
          <p:nvPr>
            <p:ph type="title"/>
          </p:nvPr>
        </p:nvSpPr>
        <p:spPr>
          <a:xfrm>
            <a:off x="4135" y="804520"/>
            <a:ext cx="8276978" cy="645824"/>
          </a:xfrm>
        </p:spPr>
        <p:txBody>
          <a:bodyPr vert="horz" lIns="91440" tIns="45720" rIns="91440" bIns="45720" rtlCol="0" anchor="t">
            <a:normAutofit/>
          </a:bodyPr>
          <a:lstStyle/>
          <a:p>
            <a:pPr algn="ctr"/>
            <a:r>
              <a:rPr lang="en-US" dirty="0">
                <a:solidFill>
                  <a:srgbClr val="FFFFFE"/>
                </a:solidFill>
              </a:rPr>
              <a:t>What is </a:t>
            </a:r>
            <a:r>
              <a:rPr lang="en-US">
                <a:solidFill>
                  <a:srgbClr val="FFFFFE"/>
                </a:solidFill>
              </a:rPr>
              <a:t>MarcoEconomics</a:t>
            </a:r>
            <a:r>
              <a:rPr lang="en-US" dirty="0">
                <a:solidFill>
                  <a:srgbClr val="FFFFFE"/>
                </a:solidFill>
              </a:rPr>
              <a:t>?</a:t>
            </a:r>
            <a:endParaRPr lang="en-US" dirty="0"/>
          </a:p>
        </p:txBody>
      </p:sp>
      <p:cxnSp>
        <p:nvCxnSpPr>
          <p:cNvPr id="104" name="Straight Connector 103">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0" name="TextBox 29">
            <a:extLst>
              <a:ext uri="{FF2B5EF4-FFF2-40B4-BE49-F238E27FC236}">
                <a16:creationId xmlns:a16="http://schemas.microsoft.com/office/drawing/2014/main" id="{E4AFF326-80E0-4A7B-873E-288C7303B88E}"/>
              </a:ext>
            </a:extLst>
          </p:cNvPr>
          <p:cNvSpPr txBox="1"/>
          <p:nvPr/>
        </p:nvSpPr>
        <p:spPr>
          <a:xfrm>
            <a:off x="1039906" y="2017059"/>
            <a:ext cx="63649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latin typeface="Roboto"/>
              </a:rPr>
              <a:t>Macroeconomics is a </a:t>
            </a:r>
            <a:r>
              <a:rPr lang="en-US">
                <a:solidFill>
                  <a:schemeClr val="bg1"/>
                </a:solidFill>
                <a:latin typeface="Roboto"/>
                <a:ea typeface="+mn-lt"/>
                <a:cs typeface="+mn-lt"/>
              </a:rPr>
              <a:t>branch of economics dealing with the:</a:t>
            </a:r>
            <a:endParaRPr lang="en-US">
              <a:solidFill>
                <a:schemeClr val="bg1"/>
              </a:solidFill>
              <a:latin typeface="Roboto"/>
            </a:endParaRPr>
          </a:p>
        </p:txBody>
      </p:sp>
      <p:sp>
        <p:nvSpPr>
          <p:cNvPr id="429" name="TextBox 428">
            <a:extLst>
              <a:ext uri="{FF2B5EF4-FFF2-40B4-BE49-F238E27FC236}">
                <a16:creationId xmlns:a16="http://schemas.microsoft.com/office/drawing/2014/main" id="{7B2EFC89-B431-43B1-AEF4-4931B4EFEB1D}"/>
              </a:ext>
            </a:extLst>
          </p:cNvPr>
          <p:cNvSpPr txBox="1"/>
          <p:nvPr/>
        </p:nvSpPr>
        <p:spPr>
          <a:xfrm>
            <a:off x="2114550" y="2643468"/>
            <a:ext cx="421341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rtl="0">
              <a:buChar char="•"/>
            </a:pPr>
            <a:r>
              <a:rPr lang="en-US" sz="2400">
                <a:solidFill>
                  <a:schemeClr val="bg1"/>
                </a:solidFill>
                <a:latin typeface="Roboto"/>
                <a:ea typeface="Arial"/>
                <a:cs typeface="Arial"/>
              </a:rPr>
              <a:t>Performance</a:t>
            </a:r>
            <a:r>
              <a:rPr lang="ru-RU" sz="2400">
                <a:solidFill>
                  <a:schemeClr val="bg1"/>
                </a:solidFill>
                <a:latin typeface="Roboto"/>
                <a:ea typeface="Arial"/>
                <a:cs typeface="Arial"/>
              </a:rPr>
              <a:t>​</a:t>
            </a:r>
          </a:p>
          <a:p>
            <a:pPr algn="ctr"/>
            <a:endParaRPr lang="ru-RU" sz="2400" dirty="0">
              <a:solidFill>
                <a:schemeClr val="bg1"/>
              </a:solidFill>
              <a:latin typeface="Roboto"/>
              <a:ea typeface="Arial"/>
              <a:cs typeface="Arial"/>
            </a:endParaRPr>
          </a:p>
          <a:p>
            <a:pPr lvl="0" algn="ctr" rtl="0">
              <a:buChar char="•"/>
            </a:pPr>
            <a:r>
              <a:rPr lang="en-US" sz="2400">
                <a:solidFill>
                  <a:schemeClr val="bg1"/>
                </a:solidFill>
                <a:latin typeface="Roboto"/>
                <a:ea typeface="Arial"/>
                <a:cs typeface="Arial"/>
              </a:rPr>
              <a:t>Structure​</a:t>
            </a:r>
          </a:p>
          <a:p>
            <a:pPr algn="ctr"/>
            <a:endParaRPr lang="en-US" sz="2400" dirty="0">
              <a:solidFill>
                <a:schemeClr val="bg1"/>
              </a:solidFill>
              <a:latin typeface="Roboto"/>
              <a:ea typeface="Arial"/>
              <a:cs typeface="Arial"/>
            </a:endParaRPr>
          </a:p>
          <a:p>
            <a:pPr lvl="0" algn="ctr" rtl="0">
              <a:buChar char="•"/>
            </a:pPr>
            <a:r>
              <a:rPr lang="en-US" sz="2400">
                <a:solidFill>
                  <a:schemeClr val="bg1"/>
                </a:solidFill>
                <a:latin typeface="Roboto"/>
                <a:ea typeface="Arial"/>
                <a:cs typeface="Arial"/>
              </a:rPr>
              <a:t>Behaviour</a:t>
            </a:r>
            <a:r>
              <a:rPr lang="ru-RU" sz="2400">
                <a:solidFill>
                  <a:schemeClr val="bg1"/>
                </a:solidFill>
                <a:latin typeface="Roboto"/>
                <a:ea typeface="Arial"/>
                <a:cs typeface="Arial"/>
              </a:rPr>
              <a:t>​</a:t>
            </a:r>
          </a:p>
          <a:p>
            <a:pPr algn="ctr"/>
            <a:endParaRPr lang="ru-RU" sz="2400" dirty="0">
              <a:solidFill>
                <a:schemeClr val="bg1"/>
              </a:solidFill>
              <a:latin typeface="Roboto"/>
              <a:ea typeface="Arial"/>
              <a:cs typeface="Arial"/>
            </a:endParaRPr>
          </a:p>
          <a:p>
            <a:pPr lvl="0" algn="ctr" rtl="0">
              <a:buChar char="•"/>
            </a:pPr>
            <a:r>
              <a:rPr lang="en-US" sz="2400">
                <a:solidFill>
                  <a:schemeClr val="bg1"/>
                </a:solidFill>
                <a:latin typeface="Roboto"/>
                <a:ea typeface="Arial"/>
                <a:cs typeface="Arial"/>
              </a:rPr>
              <a:t>Decision-Making</a:t>
            </a:r>
            <a:endParaRPr lang="en-US" sz="2400">
              <a:solidFill>
                <a:schemeClr val="bg1"/>
              </a:solidFill>
              <a:latin typeface="Roboto"/>
            </a:endParaRPr>
          </a:p>
        </p:txBody>
      </p:sp>
      <p:sp>
        <p:nvSpPr>
          <p:cNvPr id="430" name="TextBox 429">
            <a:extLst>
              <a:ext uri="{FF2B5EF4-FFF2-40B4-BE49-F238E27FC236}">
                <a16:creationId xmlns:a16="http://schemas.microsoft.com/office/drawing/2014/main" id="{E3908FD9-0E91-4B63-8100-87063B93B1EC}"/>
              </a:ext>
            </a:extLst>
          </p:cNvPr>
          <p:cNvSpPr txBox="1"/>
          <p:nvPr/>
        </p:nvSpPr>
        <p:spPr>
          <a:xfrm>
            <a:off x="5493684" y="559229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Roboto"/>
              </a:rPr>
              <a:t>of an economy;</a:t>
            </a:r>
          </a:p>
        </p:txBody>
      </p:sp>
    </p:spTree>
    <p:extLst>
      <p:ext uri="{BB962C8B-B14F-4D97-AF65-F5344CB8AC3E}">
        <p14:creationId xmlns:p14="http://schemas.microsoft.com/office/powerpoint/2010/main" val="825492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9"/>
                                        </p:tgtEl>
                                        <p:attrNameLst>
                                          <p:attrName>style.visibility</p:attrName>
                                        </p:attrNameLst>
                                      </p:cBhvr>
                                      <p:to>
                                        <p:strVal val="visible"/>
                                      </p:to>
                                    </p:set>
                                    <p:animEffect transition="in" filter="fade">
                                      <p:cBhvr>
                                        <p:cTn id="12" dur="500"/>
                                        <p:tgtEl>
                                          <p:spTgt spid="4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0"/>
                                        </p:tgtEl>
                                        <p:attrNameLst>
                                          <p:attrName>style.visibility</p:attrName>
                                        </p:attrNameLst>
                                      </p:cBhvr>
                                      <p:to>
                                        <p:strVal val="visible"/>
                                      </p:to>
                                    </p:set>
                                    <p:animEffect transition="in" filter="fade">
                                      <p:cBhvr>
                                        <p:cTn id="17" dur="500"/>
                                        <p:tgtEl>
                                          <p:spTgt spid="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29" grpId="0"/>
      <p:bldP spid="4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30B9E6-0690-47CD-92DA-03CAD3CF3642}"/>
              </a:ext>
            </a:extLst>
          </p:cNvPr>
          <p:cNvSpPr txBox="1"/>
          <p:nvPr/>
        </p:nvSpPr>
        <p:spPr>
          <a:xfrm>
            <a:off x="6096000" y="1021976"/>
            <a:ext cx="6095998"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rtl="0"/>
            <a:r>
              <a:rPr lang="en-US" sz="2400" b="1">
                <a:solidFill>
                  <a:schemeClr val="tx1">
                    <a:lumMod val="65000"/>
                    <a:lumOff val="35000"/>
                  </a:schemeClr>
                </a:solidFill>
                <a:latin typeface="Roboto"/>
                <a:ea typeface="Arial"/>
                <a:cs typeface="Arial"/>
              </a:rPr>
              <a:t>Monetarism</a:t>
            </a:r>
            <a:endParaRPr lang="en-US" sz="2400" b="1">
              <a:solidFill>
                <a:schemeClr val="tx1">
                  <a:lumMod val="65000"/>
                  <a:lumOff val="35000"/>
                </a:schemeClr>
              </a:solidFill>
            </a:endParaRPr>
          </a:p>
          <a:p>
            <a:pPr algn="ctr"/>
            <a:endParaRPr lang="en-US" sz="2400" b="1" dirty="0">
              <a:solidFill>
                <a:schemeClr val="tx1">
                  <a:lumMod val="65000"/>
                  <a:lumOff val="35000"/>
                </a:schemeClr>
              </a:solidFill>
              <a:latin typeface="Roboto"/>
              <a:ea typeface="+mn-lt"/>
              <a:cs typeface="Arial"/>
            </a:endParaRPr>
          </a:p>
          <a:p>
            <a:pPr algn="ctr"/>
            <a:r>
              <a:rPr lang="en-US" sz="1600">
                <a:solidFill>
                  <a:schemeClr val="tx1">
                    <a:lumMod val="50000"/>
                    <a:lumOff val="50000"/>
                  </a:schemeClr>
                </a:solidFill>
                <a:latin typeface="Roboto"/>
                <a:ea typeface="+mn-lt"/>
                <a:cs typeface="+mn-lt"/>
              </a:rPr>
              <a:t>Milton Friedman </a:t>
            </a:r>
            <a:r>
              <a:rPr lang="en-US" sz="1600">
                <a:solidFill>
                  <a:schemeClr val="tx1">
                    <a:lumMod val="50000"/>
                    <a:lumOff val="50000"/>
                  </a:schemeClr>
                </a:solidFill>
                <a:latin typeface="Roboto"/>
                <a:ea typeface="+mn-lt"/>
                <a:cs typeface="Arial"/>
              </a:rPr>
              <a:t>updated</a:t>
            </a:r>
            <a:r>
              <a:rPr lang="en-US" sz="1600">
                <a:solidFill>
                  <a:schemeClr val="tx1">
                    <a:lumMod val="50000"/>
                    <a:lumOff val="50000"/>
                  </a:schemeClr>
                </a:solidFill>
                <a:latin typeface="Roboto"/>
                <a:ea typeface="Arial"/>
                <a:cs typeface="Arial"/>
              </a:rPr>
              <a:t> the quantity theory of money to include a role for money demand. </a:t>
            </a:r>
            <a:endParaRPr lang="en-US" sz="1600" dirty="0">
              <a:solidFill>
                <a:schemeClr val="tx1">
                  <a:lumMod val="50000"/>
                  <a:lumOff val="50000"/>
                </a:schemeClr>
              </a:solidFill>
              <a:latin typeface="Roboto"/>
              <a:ea typeface="Arial"/>
              <a:cs typeface="Arial"/>
            </a:endParaRPr>
          </a:p>
          <a:p>
            <a:pPr algn="ctr"/>
            <a:endParaRPr lang="en-US" sz="1600" dirty="0">
              <a:solidFill>
                <a:schemeClr val="tx1">
                  <a:lumMod val="50000"/>
                  <a:lumOff val="50000"/>
                </a:schemeClr>
              </a:solidFill>
              <a:latin typeface="Roboto"/>
              <a:ea typeface="Arial"/>
              <a:cs typeface="Arial"/>
            </a:endParaRPr>
          </a:p>
          <a:p>
            <a:pPr algn="ctr"/>
            <a:r>
              <a:rPr lang="en-US" sz="1600">
                <a:solidFill>
                  <a:schemeClr val="tx1">
                    <a:lumMod val="50000"/>
                    <a:lumOff val="50000"/>
                  </a:schemeClr>
                </a:solidFill>
                <a:latin typeface="Roboto"/>
                <a:ea typeface="Arial"/>
                <a:cs typeface="Arial"/>
              </a:rPr>
              <a:t>He argued that the role of money in the economy was sufficient to explain the </a:t>
            </a:r>
            <a:r>
              <a:rPr lang="en-US" sz="1600">
                <a:solidFill>
                  <a:schemeClr val="tx1">
                    <a:lumMod val="50000"/>
                    <a:lumOff val="50000"/>
                  </a:schemeClr>
                </a:solidFill>
                <a:latin typeface="Roboto"/>
                <a:ea typeface="+mn-lt"/>
                <a:cs typeface="+mn-lt"/>
              </a:rPr>
              <a:t>Great Depression</a:t>
            </a:r>
            <a:r>
              <a:rPr lang="en-US" sz="1600">
                <a:solidFill>
                  <a:schemeClr val="tx1">
                    <a:lumMod val="50000"/>
                    <a:lumOff val="50000"/>
                  </a:schemeClr>
                </a:solidFill>
                <a:latin typeface="Roboto"/>
                <a:ea typeface="Arial"/>
                <a:cs typeface="Arial"/>
              </a:rPr>
              <a:t>, and that aggregate demand oriented explanations were not necessary.</a:t>
            </a:r>
          </a:p>
          <a:p>
            <a:pPr algn="ctr"/>
            <a:endParaRPr lang="en-US" sz="1600" dirty="0">
              <a:solidFill>
                <a:schemeClr val="tx1">
                  <a:lumMod val="50000"/>
                  <a:lumOff val="50000"/>
                </a:schemeClr>
              </a:solidFill>
              <a:latin typeface="Roboto"/>
              <a:ea typeface="Arial"/>
              <a:cs typeface="Arial"/>
            </a:endParaRPr>
          </a:p>
          <a:p>
            <a:pPr algn="ctr"/>
            <a:r>
              <a:rPr lang="en-US" sz="1600">
                <a:solidFill>
                  <a:schemeClr val="tx1">
                    <a:lumMod val="50000"/>
                    <a:lumOff val="50000"/>
                  </a:schemeClr>
                </a:solidFill>
                <a:latin typeface="Roboto"/>
                <a:ea typeface="Arial"/>
                <a:cs typeface="Arial"/>
              </a:rPr>
              <a:t>Friedman also argued that monetary policy was more effective than fiscal policy; however, Friedman doubted the government's ability to "fine-tune" the economy with monetary policy. </a:t>
            </a:r>
            <a:endParaRPr lang="en-US" sz="1600" dirty="0">
              <a:solidFill>
                <a:schemeClr val="tx1">
                  <a:lumMod val="50000"/>
                  <a:lumOff val="50000"/>
                </a:schemeClr>
              </a:solidFill>
              <a:latin typeface="Roboto"/>
              <a:ea typeface="Arial"/>
              <a:cs typeface="Arial"/>
            </a:endParaRPr>
          </a:p>
          <a:p>
            <a:pPr algn="ctr"/>
            <a:endParaRPr lang="en-US" sz="1600" dirty="0">
              <a:solidFill>
                <a:schemeClr val="tx1">
                  <a:lumMod val="50000"/>
                  <a:lumOff val="50000"/>
                </a:schemeClr>
              </a:solidFill>
              <a:latin typeface="Roboto"/>
              <a:ea typeface="Arial"/>
              <a:cs typeface="Arial"/>
            </a:endParaRPr>
          </a:p>
          <a:p>
            <a:pPr algn="ctr"/>
            <a:r>
              <a:rPr lang="en-US" sz="1600">
                <a:solidFill>
                  <a:schemeClr val="tx1">
                    <a:lumMod val="50000"/>
                    <a:lumOff val="50000"/>
                  </a:schemeClr>
                </a:solidFill>
                <a:latin typeface="Roboto"/>
                <a:ea typeface="Arial"/>
                <a:cs typeface="Arial"/>
              </a:rPr>
              <a:t>He generally favored a policy of steady growth in money supply instead of frequent intervention.</a:t>
            </a:r>
            <a:endParaRPr lang="en-US" sz="1600">
              <a:solidFill>
                <a:schemeClr val="tx1">
                  <a:lumMod val="50000"/>
                  <a:lumOff val="50000"/>
                </a:schemeClr>
              </a:solidFill>
              <a:latin typeface="Roboto"/>
            </a:endParaRPr>
          </a:p>
        </p:txBody>
      </p:sp>
      <p:sp>
        <p:nvSpPr>
          <p:cNvPr id="4" name="TextBox 3">
            <a:extLst>
              <a:ext uri="{FF2B5EF4-FFF2-40B4-BE49-F238E27FC236}">
                <a16:creationId xmlns:a16="http://schemas.microsoft.com/office/drawing/2014/main" id="{50E6B8B0-0DDC-42C2-9894-81C657307337}"/>
              </a:ext>
            </a:extLst>
          </p:cNvPr>
          <p:cNvSpPr txBox="1"/>
          <p:nvPr/>
        </p:nvSpPr>
        <p:spPr>
          <a:xfrm>
            <a:off x="1" y="1021977"/>
            <a:ext cx="6096000" cy="46669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1000"/>
              </a:spcBef>
            </a:pPr>
            <a:r>
              <a:rPr lang="en-US" sz="2400" b="1">
                <a:solidFill>
                  <a:schemeClr val="tx1">
                    <a:lumMod val="65000"/>
                    <a:lumOff val="35000"/>
                  </a:schemeClr>
                </a:solidFill>
                <a:latin typeface="Roboto"/>
                <a:ea typeface="+mn-lt"/>
                <a:cs typeface="+mn-lt"/>
              </a:rPr>
              <a:t>Keynes and his followers</a:t>
            </a:r>
            <a:endParaRPr lang="en-US" sz="2400" b="1">
              <a:solidFill>
                <a:schemeClr val="tx1">
                  <a:lumMod val="65000"/>
                  <a:lumOff val="35000"/>
                </a:schemeClr>
              </a:solidFill>
              <a:latin typeface="Roboto"/>
            </a:endParaRPr>
          </a:p>
          <a:p>
            <a:pPr algn="ctr">
              <a:spcBef>
                <a:spcPts val="1000"/>
              </a:spcBef>
            </a:pPr>
            <a:r>
              <a:rPr lang="en-US" sz="1600">
                <a:solidFill>
                  <a:schemeClr val="tx1">
                    <a:lumMod val="50000"/>
                    <a:lumOff val="50000"/>
                  </a:schemeClr>
                </a:solidFill>
                <a:latin typeface="Roboto"/>
              </a:rPr>
              <a:t>Macroeconomics, at least in its modern form, began with the </a:t>
            </a:r>
            <a:r>
              <a:rPr lang="en-US" sz="1600" dirty="0">
                <a:solidFill>
                  <a:schemeClr val="tx1">
                    <a:lumMod val="50000"/>
                    <a:lumOff val="50000"/>
                  </a:schemeClr>
                </a:solidFill>
                <a:latin typeface="Roboto"/>
              </a:rPr>
              <a:t>publication of </a:t>
            </a:r>
            <a:r>
              <a:rPr lang="en-US" sz="1600" dirty="0">
                <a:solidFill>
                  <a:schemeClr val="tx1">
                    <a:lumMod val="50000"/>
                    <a:lumOff val="50000"/>
                  </a:schemeClr>
                </a:solidFill>
                <a:latin typeface="Roboto"/>
                <a:ea typeface="+mn-lt"/>
                <a:cs typeface="+mn-lt"/>
              </a:rPr>
              <a:t>John Maynard Keynes's General Theory of </a:t>
            </a:r>
            <a:r>
              <a:rPr lang="en-US" sz="1600">
                <a:solidFill>
                  <a:schemeClr val="tx1">
                    <a:lumMod val="50000"/>
                    <a:lumOff val="50000"/>
                  </a:schemeClr>
                </a:solidFill>
                <a:latin typeface="Roboto"/>
                <a:ea typeface="+mn-lt"/>
                <a:cs typeface="+mn-lt"/>
              </a:rPr>
              <a:t>Employment, Interest and Money.</a:t>
            </a:r>
            <a:r>
              <a:rPr lang="en-US" sz="1600" dirty="0">
                <a:solidFill>
                  <a:schemeClr val="tx1">
                    <a:lumMod val="50000"/>
                    <a:lumOff val="50000"/>
                  </a:schemeClr>
                </a:solidFill>
                <a:latin typeface="Roboto"/>
              </a:rPr>
              <a:t> </a:t>
            </a:r>
          </a:p>
          <a:p>
            <a:pPr algn="ctr">
              <a:spcBef>
                <a:spcPts val="1000"/>
              </a:spcBef>
            </a:pPr>
            <a:r>
              <a:rPr lang="en-US" sz="1600">
                <a:solidFill>
                  <a:schemeClr val="tx1">
                    <a:lumMod val="50000"/>
                    <a:lumOff val="50000"/>
                  </a:schemeClr>
                </a:solidFill>
                <a:latin typeface="Roboto"/>
              </a:rPr>
              <a:t>When the Great Depression </a:t>
            </a:r>
            <a:r>
              <a:rPr lang="en-US" sz="1600" dirty="0">
                <a:solidFill>
                  <a:schemeClr val="tx1">
                    <a:lumMod val="50000"/>
                    <a:lumOff val="50000"/>
                  </a:schemeClr>
                </a:solidFill>
                <a:latin typeface="Roboto"/>
              </a:rPr>
              <a:t>struck, classical economists had difficulty explaining how goods could go unsold and workers could be left unemployed. </a:t>
            </a:r>
          </a:p>
          <a:p>
            <a:pPr algn="ctr">
              <a:spcBef>
                <a:spcPts val="1000"/>
              </a:spcBef>
            </a:pPr>
            <a:r>
              <a:rPr lang="en-US" sz="1600">
                <a:solidFill>
                  <a:schemeClr val="tx1">
                    <a:lumMod val="50000"/>
                    <a:lumOff val="50000"/>
                  </a:schemeClr>
                </a:solidFill>
                <a:latin typeface="Roboto"/>
              </a:rPr>
              <a:t>In classical theory, prices and </a:t>
            </a:r>
            <a:r>
              <a:rPr lang="en-US" sz="1600" dirty="0">
                <a:solidFill>
                  <a:schemeClr val="tx1">
                    <a:lumMod val="50000"/>
                    <a:lumOff val="50000"/>
                  </a:schemeClr>
                </a:solidFill>
                <a:latin typeface="Roboto"/>
              </a:rPr>
              <a:t>wages would drop until the market cleared, and all goods and labor were sold. </a:t>
            </a:r>
          </a:p>
          <a:p>
            <a:pPr algn="ctr">
              <a:spcBef>
                <a:spcPts val="1000"/>
              </a:spcBef>
            </a:pPr>
            <a:r>
              <a:rPr lang="en-US" sz="1600">
                <a:solidFill>
                  <a:schemeClr val="tx1">
                    <a:lumMod val="50000"/>
                    <a:lumOff val="50000"/>
                  </a:schemeClr>
                </a:solidFill>
                <a:latin typeface="Roboto"/>
              </a:rPr>
              <a:t>Keynes offered a </a:t>
            </a:r>
            <a:r>
              <a:rPr lang="en-US" sz="1600" dirty="0">
                <a:solidFill>
                  <a:schemeClr val="tx1">
                    <a:lumMod val="50000"/>
                    <a:lumOff val="50000"/>
                  </a:schemeClr>
                </a:solidFill>
                <a:latin typeface="Roboto"/>
              </a:rPr>
              <a:t>new theory of economics that explained why markets might not clear, which would evolve (later in the 20th century) into a group of macroeconomic schools of thought known as </a:t>
            </a:r>
            <a:r>
              <a:rPr lang="en-US" sz="1600" dirty="0">
                <a:solidFill>
                  <a:schemeClr val="tx1">
                    <a:lumMod val="50000"/>
                    <a:lumOff val="50000"/>
                  </a:schemeClr>
                </a:solidFill>
                <a:latin typeface="Roboto"/>
                <a:ea typeface="+mn-lt"/>
                <a:cs typeface="+mn-lt"/>
              </a:rPr>
              <a:t>Keynesian economics</a:t>
            </a:r>
            <a:r>
              <a:rPr lang="en-US" sz="1600" dirty="0">
                <a:solidFill>
                  <a:schemeClr val="tx1">
                    <a:lumMod val="50000"/>
                    <a:lumOff val="50000"/>
                  </a:schemeClr>
                </a:solidFill>
                <a:latin typeface="Roboto"/>
              </a:rPr>
              <a:t> – also called Keynesian theory.</a:t>
            </a:r>
            <a:endParaRPr lang="en-US" sz="1600" dirty="0">
              <a:solidFill>
                <a:schemeClr val="tx1">
                  <a:lumMod val="50000"/>
                  <a:lumOff val="50000"/>
                </a:schemeClr>
              </a:solidFill>
              <a:latin typeface="Roboto"/>
              <a:ea typeface="+mn-lt"/>
              <a:cs typeface="+mn-lt"/>
            </a:endParaRPr>
          </a:p>
          <a:p>
            <a:pPr marL="285750" indent="-285750">
              <a:lnSpc>
                <a:spcPct val="120000"/>
              </a:lnSpc>
              <a:spcBef>
                <a:spcPts val="1000"/>
              </a:spcBef>
              <a:buFont typeface="Arial"/>
              <a:buChar char="•"/>
            </a:pPr>
            <a:endParaRPr lang="en-US" dirty="0">
              <a:latin typeface="Roboto"/>
              <a:ea typeface="+mn-lt"/>
              <a:cs typeface="+mn-lt"/>
            </a:endParaRPr>
          </a:p>
          <a:p>
            <a:pPr algn="l"/>
            <a:endParaRPr lang="en-US" dirty="0">
              <a:latin typeface="Roboto"/>
            </a:endParaRPr>
          </a:p>
        </p:txBody>
      </p:sp>
      <p:sp>
        <p:nvSpPr>
          <p:cNvPr id="5" name="TextBox 4">
            <a:extLst>
              <a:ext uri="{FF2B5EF4-FFF2-40B4-BE49-F238E27FC236}">
                <a16:creationId xmlns:a16="http://schemas.microsoft.com/office/drawing/2014/main" id="{5917773B-989D-4DE5-A304-5E0B37E44DA3}"/>
              </a:ext>
            </a:extLst>
          </p:cNvPr>
          <p:cNvSpPr txBox="1"/>
          <p:nvPr/>
        </p:nvSpPr>
        <p:spPr>
          <a:xfrm>
            <a:off x="-560" y="205627"/>
            <a:ext cx="121919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i="1">
                <a:solidFill>
                  <a:schemeClr val="tx1">
                    <a:lumMod val="75000"/>
                    <a:lumOff val="25000"/>
                  </a:schemeClr>
                </a:solidFill>
                <a:latin typeface="Roboto"/>
              </a:rPr>
              <a:t>Development</a:t>
            </a:r>
          </a:p>
        </p:txBody>
      </p:sp>
      <p:sp>
        <p:nvSpPr>
          <p:cNvPr id="7" name="Minus Sign 6">
            <a:extLst>
              <a:ext uri="{FF2B5EF4-FFF2-40B4-BE49-F238E27FC236}">
                <a16:creationId xmlns:a16="http://schemas.microsoft.com/office/drawing/2014/main" id="{BA2D5999-4276-40CA-AC88-3F2A9A689F8C}"/>
              </a:ext>
            </a:extLst>
          </p:cNvPr>
          <p:cNvSpPr/>
          <p:nvPr/>
        </p:nvSpPr>
        <p:spPr>
          <a:xfrm rot="5400000">
            <a:off x="2782983" y="3298451"/>
            <a:ext cx="6615951" cy="13447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40765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5" descr="A picture containing several, hanging, table, covered&#10;&#10;Description generated with very high confidence">
            <a:extLst>
              <a:ext uri="{FF2B5EF4-FFF2-40B4-BE49-F238E27FC236}">
                <a16:creationId xmlns:a16="http://schemas.microsoft.com/office/drawing/2014/main" id="{3BFA3B3D-C00A-4032-A0EF-2BD84A129121}"/>
              </a:ext>
            </a:extLst>
          </p:cNvPr>
          <p:cNvPicPr>
            <a:picLocks noChangeAspect="1"/>
          </p:cNvPicPr>
          <p:nvPr/>
        </p:nvPicPr>
        <p:blipFill>
          <a:blip r:embed="rId2"/>
          <a:stretch>
            <a:fillRect/>
          </a:stretch>
        </p:blipFill>
        <p:spPr>
          <a:xfrm>
            <a:off x="4592" y="-407"/>
            <a:ext cx="12184565" cy="6855427"/>
          </a:xfrm>
          <a:prstGeom prst="rect">
            <a:avLst/>
          </a:prstGeom>
        </p:spPr>
      </p:pic>
      <p:sp>
        <p:nvSpPr>
          <p:cNvPr id="2" name="TextBox 1">
            <a:extLst>
              <a:ext uri="{FF2B5EF4-FFF2-40B4-BE49-F238E27FC236}">
                <a16:creationId xmlns:a16="http://schemas.microsoft.com/office/drawing/2014/main" id="{FE6E87A1-57FB-4414-923E-610DCA416DF1}"/>
              </a:ext>
            </a:extLst>
          </p:cNvPr>
          <p:cNvSpPr txBox="1"/>
          <p:nvPr/>
        </p:nvSpPr>
        <p:spPr>
          <a:xfrm>
            <a:off x="3832302" y="196895"/>
            <a:ext cx="451810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Roboto"/>
              </a:rPr>
              <a:t>OUTPUT AND INCOME</a:t>
            </a:r>
          </a:p>
        </p:txBody>
      </p:sp>
      <p:sp>
        <p:nvSpPr>
          <p:cNvPr id="27" name="Rectangle 26">
            <a:extLst>
              <a:ext uri="{FF2B5EF4-FFF2-40B4-BE49-F238E27FC236}">
                <a16:creationId xmlns:a16="http://schemas.microsoft.com/office/drawing/2014/main" id="{C706E0CE-7C76-4C96-9572-D86FED72F5B1}"/>
              </a:ext>
            </a:extLst>
          </p:cNvPr>
          <p:cNvSpPr/>
          <p:nvPr/>
        </p:nvSpPr>
        <p:spPr>
          <a:xfrm>
            <a:off x="5112" y="776405"/>
            <a:ext cx="7471315" cy="536187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ED58F9B-B721-4B48-A420-F1F88546371A}"/>
              </a:ext>
            </a:extLst>
          </p:cNvPr>
          <p:cNvSpPr txBox="1"/>
          <p:nvPr/>
        </p:nvSpPr>
        <p:spPr>
          <a:xfrm>
            <a:off x="4142" y="820147"/>
            <a:ext cx="7471207"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Arial"/>
              <a:buChar char="•"/>
            </a:pPr>
            <a:r>
              <a:rPr lang="en-US" sz="1400">
                <a:solidFill>
                  <a:schemeClr val="bg1"/>
                </a:solidFill>
                <a:latin typeface="Roboto"/>
                <a:ea typeface="+mn-lt"/>
                <a:cs typeface="+mn-lt"/>
              </a:rPr>
              <a:t>National output is the total amount of everything a country produces in a given period of time. Everything that is produced and sold generates an equal amount of income. </a:t>
            </a:r>
            <a:endParaRPr lang="en-US" sz="1400">
              <a:solidFill>
                <a:schemeClr val="bg1"/>
              </a:solidFill>
              <a:latin typeface="Roboto"/>
            </a:endParaRPr>
          </a:p>
          <a:p>
            <a:pPr marL="285750" indent="-285750" algn="ctr">
              <a:buFont typeface="Arial"/>
              <a:buChar char="•"/>
            </a:pP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The total output of the economy is measured GDP per person. </a:t>
            </a:r>
            <a:endParaRPr lang="en-US" sz="1400" dirty="0">
              <a:solidFill>
                <a:schemeClr val="bg1"/>
              </a:solidFill>
              <a:latin typeface="Roboto"/>
              <a:ea typeface="+mn-lt"/>
              <a:cs typeface="+mn-lt"/>
            </a:endParaRPr>
          </a:p>
          <a:p>
            <a:pPr marL="285750" indent="-285750" algn="ctr">
              <a:buFont typeface="Arial"/>
              <a:buChar char="•"/>
            </a:pP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The output and income are usually considered equivalent and the </a:t>
            </a: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two terms are often used interchangeably,output changes into income. </a:t>
            </a:r>
            <a:endParaRPr lang="en-US" sz="1400">
              <a:solidFill>
                <a:schemeClr val="bg1"/>
              </a:solidFill>
              <a:latin typeface="Roboto"/>
            </a:endParaRPr>
          </a:p>
          <a:p>
            <a:pPr marL="285750" indent="-285750" algn="ctr">
              <a:buFont typeface="Arial"/>
              <a:buChar char="•"/>
            </a:pP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Output can be measured or it can be viewed from the production side and measured as the total value of final goods and services or the sum of all value added in the economy.</a:t>
            </a:r>
            <a:endParaRPr lang="en-US" sz="1400">
              <a:solidFill>
                <a:schemeClr val="bg1"/>
              </a:solidFill>
              <a:latin typeface="Roboto"/>
            </a:endParaRPr>
          </a:p>
          <a:p>
            <a:pPr algn="ctr"/>
            <a:endParaRPr lang="en-US" sz="1400" dirty="0">
              <a:solidFill>
                <a:schemeClr val="bg1"/>
              </a:solidFill>
              <a:latin typeface="Roboto"/>
              <a:ea typeface="+mn-lt"/>
              <a:cs typeface="+mn-lt"/>
            </a:endParaRPr>
          </a:p>
          <a:p>
            <a:pPr algn="ct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Macroeconomic output is usually measured by gross domestic product (GDP) or one of the other national accounts. </a:t>
            </a: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Economists interested in long-run increases in output study economic growth. </a:t>
            </a:r>
            <a:endParaRPr lang="en-US" sz="1400" dirty="0">
              <a:solidFill>
                <a:schemeClr val="bg1"/>
              </a:solidFill>
              <a:latin typeface="Roboto"/>
              <a:ea typeface="+mn-lt"/>
              <a:cs typeface="+mn-lt"/>
            </a:endParaRPr>
          </a:p>
          <a:p>
            <a:pPr marL="285750" indent="-285750" algn="ctr">
              <a:buFont typeface="Arial"/>
              <a:buChar char="•"/>
            </a:pP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Advances in technology, accumulation of machinery and other capital, and better education and human capital are all factors that lead to increase economic output over time. However, output does not always increase consistently over time. </a:t>
            </a:r>
            <a:endParaRPr lang="en-US" sz="1400" dirty="0">
              <a:solidFill>
                <a:schemeClr val="bg1"/>
              </a:solidFill>
              <a:latin typeface="Roboto"/>
              <a:ea typeface="+mn-lt"/>
              <a:cs typeface="+mn-lt"/>
            </a:endParaRPr>
          </a:p>
          <a:p>
            <a:pPr marL="285750" indent="-285750" algn="ctr">
              <a:buFont typeface="Arial"/>
              <a:buChar char="•"/>
            </a:pP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Business cycles can cause short-term drops in output called recessions. </a:t>
            </a:r>
            <a:endParaRPr lang="en-US" sz="1400" dirty="0">
              <a:solidFill>
                <a:schemeClr val="bg1"/>
              </a:solidFill>
              <a:latin typeface="Roboto"/>
              <a:ea typeface="+mn-lt"/>
              <a:cs typeface="+mn-lt"/>
            </a:endParaRPr>
          </a:p>
          <a:p>
            <a:pPr marL="285750" indent="-285750" algn="ctr">
              <a:buFont typeface="Arial"/>
              <a:buChar char="•"/>
            </a:pPr>
            <a:endParaRPr lang="en-US" sz="1400" dirty="0">
              <a:solidFill>
                <a:schemeClr val="bg1"/>
              </a:solidFill>
              <a:latin typeface="Roboto"/>
              <a:ea typeface="+mn-lt"/>
              <a:cs typeface="+mn-lt"/>
            </a:endParaRPr>
          </a:p>
          <a:p>
            <a:pPr marL="285750" indent="-285750" algn="ctr">
              <a:buFont typeface="Arial"/>
              <a:buChar char="•"/>
            </a:pPr>
            <a:r>
              <a:rPr lang="en-US" sz="1400">
                <a:solidFill>
                  <a:schemeClr val="bg1"/>
                </a:solidFill>
                <a:latin typeface="Roboto"/>
                <a:ea typeface="+mn-lt"/>
                <a:cs typeface="+mn-lt"/>
              </a:rPr>
              <a:t>Economists look for macroeconomic policies that prevent economies from slipping into recessions and that lead to faster long-term growth.</a:t>
            </a:r>
            <a:endParaRPr lang="en-US" sz="1400">
              <a:solidFill>
                <a:schemeClr val="bg1"/>
              </a:solidFill>
              <a:latin typeface="Roboto"/>
            </a:endParaRPr>
          </a:p>
        </p:txBody>
      </p:sp>
    </p:spTree>
    <p:extLst>
      <p:ext uri="{BB962C8B-B14F-4D97-AF65-F5344CB8AC3E}">
        <p14:creationId xmlns:p14="http://schemas.microsoft.com/office/powerpoint/2010/main" val="712104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82" name="Picture 8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cxnSp>
        <p:nvCxnSpPr>
          <p:cNvPr id="84" name="Straight Connector 8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Picture 4" descr="White stairs">
            <a:extLst>
              <a:ext uri="{FF2B5EF4-FFF2-40B4-BE49-F238E27FC236}">
                <a16:creationId xmlns:a16="http://schemas.microsoft.com/office/drawing/2014/main" id="{BDEE4019-56F2-459C-B15D-76C0CDC216F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flipH="1">
            <a:off x="2" y="10"/>
            <a:ext cx="12191695" cy="6857990"/>
          </a:xfrm>
          <a:prstGeom prst="rect">
            <a:avLst/>
          </a:prstGeom>
          <a:solidFill>
            <a:schemeClr val="bg2">
              <a:lumMod val="90000"/>
            </a:schemeClr>
          </a:solidFill>
        </p:spPr>
      </p:pic>
      <p:sp>
        <p:nvSpPr>
          <p:cNvPr id="88" name="Rectangle 87">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34342C-2173-4B23-9C3C-2950C6A3983D}"/>
              </a:ext>
            </a:extLst>
          </p:cNvPr>
          <p:cNvSpPr>
            <a:spLocks noGrp="1"/>
          </p:cNvSpPr>
          <p:nvPr>
            <p:ph type="title"/>
          </p:nvPr>
        </p:nvSpPr>
        <p:spPr>
          <a:xfrm>
            <a:off x="4065511" y="3236470"/>
            <a:ext cx="6832500" cy="1252601"/>
          </a:xfrm>
        </p:spPr>
        <p:txBody>
          <a:bodyPr vert="horz" lIns="91440" tIns="45720" rIns="91440" bIns="0" rtlCol="0" anchor="b">
            <a:normAutofit/>
          </a:bodyPr>
          <a:lstStyle/>
          <a:p>
            <a:r>
              <a:rPr lang="en-US" sz="4100" dirty="0">
                <a:solidFill>
                  <a:srgbClr val="FFFFFE"/>
                </a:solidFill>
              </a:rPr>
              <a:t>Thank you!</a:t>
            </a:r>
          </a:p>
        </p:txBody>
      </p:sp>
      <p:sp>
        <p:nvSpPr>
          <p:cNvPr id="3" name="Text Placeholder 2">
            <a:extLst>
              <a:ext uri="{FF2B5EF4-FFF2-40B4-BE49-F238E27FC236}">
                <a16:creationId xmlns:a16="http://schemas.microsoft.com/office/drawing/2014/main" id="{6A75989C-CEF6-4790-9F3D-DDEC3CEECEF5}"/>
              </a:ext>
            </a:extLst>
          </p:cNvPr>
          <p:cNvSpPr>
            <a:spLocks noGrp="1"/>
          </p:cNvSpPr>
          <p:nvPr>
            <p:ph type="body" idx="1"/>
          </p:nvPr>
        </p:nvSpPr>
        <p:spPr>
          <a:xfrm>
            <a:off x="4065511" y="4780357"/>
            <a:ext cx="6832499" cy="716529"/>
          </a:xfrm>
        </p:spPr>
        <p:txBody>
          <a:bodyPr vert="horz" lIns="91440" tIns="91440" rIns="91440" bIns="91440" rtlCol="0" anchor="t">
            <a:normAutofit/>
          </a:bodyPr>
          <a:lstStyle/>
          <a:p>
            <a:r>
              <a:rPr lang="en-US" sz="1600" cap="all">
                <a:solidFill>
                  <a:schemeClr val="bg2"/>
                </a:solidFill>
              </a:rPr>
              <a:t>By Preda Luca</a:t>
            </a:r>
            <a:endParaRPr lang="en-US"/>
          </a:p>
        </p:txBody>
      </p:sp>
      <p:cxnSp>
        <p:nvCxnSpPr>
          <p:cNvPr id="90" name="Straight Connector 89">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98332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4C44A2-CEA4-4D9B-A98F-3E7DAE23558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52B2571-5DE7-4F14-89C6-6B8F7498DB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EE6184-4D28-4C96-8D88-AD689A24DE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Words>
  <Application>Microsoft Office PowerPoint</Application>
  <PresentationFormat>Widescreen</PresentationFormat>
  <Paragraphs>17</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Gallery</vt:lpstr>
      <vt:lpstr>MacroEconomics</vt:lpstr>
      <vt:lpstr>What is MarcoEconomics?</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Maker Gallery Design</dc:title>
  <dc:creator/>
  <cp:lastModifiedBy/>
  <cp:revision>305</cp:revision>
  <dcterms:created xsi:type="dcterms:W3CDTF">2019-12-17T18:29:25Z</dcterms:created>
  <dcterms:modified xsi:type="dcterms:W3CDTF">2019-12-17T19:24:15Z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